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sldIdLst>
    <p:sldId id="2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04" autoAdjust="0"/>
    <p:restoredTop sz="94660" autoAdjust="0"/>
  </p:normalViewPr>
  <p:slideViewPr>
    <p:cSldViewPr snapToGrid="0">
      <p:cViewPr>
        <p:scale>
          <a:sx n="66" d="100"/>
          <a:sy n="66" d="100"/>
        </p:scale>
        <p:origin x="-648" y="-3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8F482-BCA6-430D-A145-892280BDD8D9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6826F-6D9B-4F13-A308-BE5AE52AA9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5F7AF-AB87-4433-8E52-F4147BD6637C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883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862B-CAEB-4C03-A579-CCD4DA246F24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007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1A3-1212-4E10-9DA7-4BDCF803B981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9565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09D14-E4B0-430C-B7D1-C5C5E29469CB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966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224D-F930-4BCA-869C-AA48126A9EB8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9856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2BDC-E3F7-415B-A338-2BC6F92503EF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927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B85D-55D3-4D65-9C58-1430F4C1BA62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765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2788-85D9-4B7C-9EAB-090991BB6C3A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4913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3D21-AE12-4BD4-9572-9EF93D7F74BA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12401958" y="10886"/>
            <a:ext cx="1853340" cy="6847114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Edit the text with your own short phrases. </a:t>
            </a:r>
          </a:p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animation is already done for you; just copy and paste the slide into your existing presentation. </a:t>
            </a:r>
          </a:p>
        </p:txBody>
      </p:sp>
    </p:spTree>
    <p:extLst>
      <p:ext uri="{BB962C8B-B14F-4D97-AF65-F5344CB8AC3E}">
        <p14:creationId xmlns:p14="http://schemas.microsoft.com/office/powerpoint/2010/main" xmlns="" val="1751054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221F-4171-4215-A0E0-AE6948E637F4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6455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120E-B9D1-417A-A660-49D116ECCC59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108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923AE-876D-49C2-A9D9-CB33F0A0CF61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787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Arc 1"/>
          <p:cNvSpPr/>
          <p:nvPr/>
        </p:nvSpPr>
        <p:spPr>
          <a:xfrm>
            <a:off x="-3429001" y="1"/>
            <a:ext cx="6858002" cy="6858000"/>
          </a:xfrm>
          <a:prstGeom prst="arc">
            <a:avLst>
              <a:gd name="adj1" fmla="val 16200000"/>
              <a:gd name="adj2" fmla="val 5406790"/>
            </a:avLst>
          </a:prstGeom>
          <a:ln>
            <a:solidFill>
              <a:srgbClr val="7D7D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3315476" y="1279568"/>
            <a:ext cx="826692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dirty="0" smtClean="0"/>
              <a:t>Mission</a:t>
            </a:r>
          </a:p>
        </p:txBody>
      </p:sp>
      <p:sp>
        <p:nvSpPr>
          <p:cNvPr id="4" name="TextBox 3"/>
          <p:cNvSpPr txBox="1"/>
          <p:nvPr/>
        </p:nvSpPr>
        <p:spPr>
          <a:xfrm flipH="1">
            <a:off x="3805335" y="2557483"/>
            <a:ext cx="7315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dirty="0" smtClean="0"/>
              <a:t>Motto</a:t>
            </a:r>
          </a:p>
        </p:txBody>
      </p:sp>
      <p:sp>
        <p:nvSpPr>
          <p:cNvPr id="5" name="TextBox 4"/>
          <p:cNvSpPr txBox="1"/>
          <p:nvPr/>
        </p:nvSpPr>
        <p:spPr>
          <a:xfrm flipH="1">
            <a:off x="3805335" y="3835400"/>
            <a:ext cx="7315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dirty="0" smtClean="0"/>
              <a:t>Objectives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3370894" y="5113317"/>
            <a:ext cx="7315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dirty="0" smtClean="0"/>
              <a:t>History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2721676" y="1370363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220192" y="2638879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222174" y="3907395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733551" y="5175910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44253" y="545432"/>
            <a:ext cx="3721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chemeClr val="accent1"/>
                </a:solidFill>
              </a:rPr>
              <a:t>Our Company</a:t>
            </a:r>
            <a:endParaRPr lang="en-US" sz="2000" b="1" i="1" dirty="0">
              <a:solidFill>
                <a:schemeClr val="accent1"/>
              </a:solidFill>
            </a:endParaRPr>
          </a:p>
        </p:txBody>
      </p:sp>
      <p:pic>
        <p:nvPicPr>
          <p:cNvPr id="17" name="Picture 2" descr="S:\Graphics\oop\hal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42241"/>
            <a:ext cx="1536553" cy="3054349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3749341" y="1724526"/>
            <a:ext cx="161745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We will apply our intellectual resources to implement </a:t>
            </a:r>
          </a:p>
          <a:p>
            <a:r>
              <a:rPr lang="en-US" dirty="0" smtClean="0"/>
              <a:t> business management solutions and deploy them with </a:t>
            </a:r>
          </a:p>
          <a:p>
            <a:r>
              <a:rPr lang="en-US" dirty="0" smtClean="0"/>
              <a:t>success for our customers as the only acceptable outcome.  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058652" y="2971800"/>
            <a:ext cx="63847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its early days, </a:t>
            </a:r>
            <a:r>
              <a:rPr lang="en-US" dirty="0" err="1" smtClean="0"/>
              <a:t>OOPSystems</a:t>
            </a:r>
            <a:r>
              <a:rPr lang="en-US" dirty="0" smtClean="0"/>
              <a:t> had the motto:</a:t>
            </a:r>
            <a:r>
              <a:rPr lang="en-US" b="1" dirty="0" smtClean="0"/>
              <a:t> "Solutions in Software for Complex Problems"</a:t>
            </a:r>
            <a:r>
              <a:rPr lang="en-US" dirty="0" smtClean="0"/>
              <a:t> </a:t>
            </a:r>
          </a:p>
          <a:p>
            <a:r>
              <a:rPr lang="en-US" dirty="0" smtClean="0"/>
              <a:t>In 2003 the company adopted a second motto: </a:t>
            </a:r>
            <a:r>
              <a:rPr lang="en-US" b="1" dirty="0" smtClean="0"/>
              <a:t>"We work hard to make our customers succeed"</a:t>
            </a:r>
            <a:r>
              <a:rPr lang="en-US" dirty="0" smtClean="0"/>
              <a:t> </a:t>
            </a:r>
          </a:p>
          <a:p>
            <a:r>
              <a:rPr lang="en-US" dirty="0" smtClean="0"/>
              <a:t>In 2004 the company combined the two mottos together:</a:t>
            </a:r>
            <a:r>
              <a:rPr lang="en-US" b="1" dirty="0" smtClean="0"/>
              <a:t> "Solutions for complex problems to help our customers succeed"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981450" y="4295775"/>
            <a:ext cx="74405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•Research the real business world for common hard to solve problems </a:t>
            </a:r>
            <a:br>
              <a:rPr lang="en-US" dirty="0" smtClean="0"/>
            </a:br>
            <a:r>
              <a:rPr lang="en-US" dirty="0" smtClean="0"/>
              <a:t>•Create solutions in software for these complex business problems </a:t>
            </a:r>
            <a:br>
              <a:rPr lang="en-US" dirty="0" smtClean="0"/>
            </a:br>
            <a:r>
              <a:rPr lang="en-US" dirty="0" smtClean="0"/>
              <a:t>•Create sophisticated business solutions that include our software solutions as a primary ingredient </a:t>
            </a:r>
            <a:br>
              <a:rPr lang="en-US" dirty="0" smtClean="0"/>
            </a:br>
            <a:r>
              <a:rPr lang="en-US" dirty="0" smtClean="0"/>
              <a:t>•Deliver our solutions in a way that ensures the success of our customers.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562350" y="5553075"/>
            <a:ext cx="12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Since 1989</a:t>
            </a:r>
            <a:endParaRPr lang="en-US" dirty="0"/>
          </a:p>
        </p:txBody>
      </p:sp>
      <p:pic>
        <p:nvPicPr>
          <p:cNvPr id="23" name="Picture 2" descr="S:\Graphics\oop\oopicon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2397" y="1320798"/>
            <a:ext cx="377372" cy="377374"/>
          </a:xfrm>
          <a:prstGeom prst="rect">
            <a:avLst/>
          </a:prstGeom>
          <a:noFill/>
        </p:spPr>
      </p:pic>
      <p:pic>
        <p:nvPicPr>
          <p:cNvPr id="24" name="Picture 2" descr="S:\Graphics\oop\oopicon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85881" y="2583540"/>
            <a:ext cx="377372" cy="377374"/>
          </a:xfrm>
          <a:prstGeom prst="rect">
            <a:avLst/>
          </a:prstGeom>
          <a:noFill/>
        </p:spPr>
      </p:pic>
      <p:pic>
        <p:nvPicPr>
          <p:cNvPr id="26" name="Picture 2" descr="S:\Graphics\oop\oopicon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85881" y="3860798"/>
            <a:ext cx="377372" cy="377374"/>
          </a:xfrm>
          <a:prstGeom prst="rect">
            <a:avLst/>
          </a:prstGeom>
          <a:noFill/>
        </p:spPr>
      </p:pic>
      <p:pic>
        <p:nvPicPr>
          <p:cNvPr id="27" name="Picture 2" descr="S:\Graphics\oop\oopicon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6911" y="5123541"/>
            <a:ext cx="377372" cy="377374"/>
          </a:xfrm>
          <a:prstGeom prst="rect">
            <a:avLst/>
          </a:prstGeom>
          <a:noFill/>
        </p:spPr>
      </p:pic>
      <p:grpSp>
        <p:nvGrpSpPr>
          <p:cNvPr id="28" name="Group 24"/>
          <p:cNvGrpSpPr/>
          <p:nvPr/>
        </p:nvGrpSpPr>
        <p:grpSpPr>
          <a:xfrm rot="5400000">
            <a:off x="-3008910" y="3266574"/>
            <a:ext cx="6246420" cy="228600"/>
            <a:chOff x="-3200400" y="3314700"/>
            <a:chExt cx="6246420" cy="228600"/>
          </a:xfrm>
        </p:grpSpPr>
        <p:sp>
          <p:nvSpPr>
            <p:cNvPr id="29" name="Rounded Rectangle 28"/>
            <p:cNvSpPr/>
            <p:nvPr/>
          </p:nvSpPr>
          <p:spPr>
            <a:xfrm rot="5400000">
              <a:off x="1331520" y="1828800"/>
              <a:ext cx="228600" cy="3200400"/>
            </a:xfrm>
            <a:prstGeom prst="roundRect">
              <a:avLst>
                <a:gd name="adj" fmla="val 35051"/>
              </a:avLst>
            </a:prstGeom>
            <a:solidFill>
              <a:srgbClr val="D7D7D7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prstMaterial="matte">
              <a:bevelT w="63500" h="63500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 rot="5400000">
              <a:off x="-1714500" y="1828800"/>
              <a:ext cx="228600" cy="3200400"/>
            </a:xfrm>
            <a:prstGeom prst="roundRect">
              <a:avLst>
                <a:gd name="adj" fmla="val 35051"/>
              </a:avLst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prstMaterial="matte">
              <a:bevelT w="63500" h="63500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31" name="Date Placeholder 10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E915009-F73A-492D-98A2-9545B4F6E38C}" type="datetime1">
              <a:rPr lang="en-US" smtClean="0">
                <a:solidFill>
                  <a:schemeClr val="bg1"/>
                </a:solidFill>
              </a:rPr>
              <a:pPr/>
              <a:t>1/8/2014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Powered by </a:t>
            </a:r>
            <a:r>
              <a:rPr lang="en-US" dirty="0" err="1" smtClean="0">
                <a:solidFill>
                  <a:schemeClr val="bg1"/>
                </a:solidFill>
              </a:rPr>
              <a:t>OOPSystems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3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1163C5C-879A-4C9B-B23A-E4C9F12C4DDF}" type="slidenum">
              <a:rPr lang="en-US" smtClean="0">
                <a:solidFill>
                  <a:schemeClr val="bg1"/>
                </a:solidFill>
              </a:rPr>
              <a:pPr/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14592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380000">
                                      <p:cBhvr>
                                        <p:cTn id="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8" grpId="0" animBg="1"/>
      <p:bldP spid="9" grpId="0" animBg="1"/>
      <p:bldP spid="10" grpId="0" animBg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</p:bldLst>
  </p:timing>
</p:sld>
</file>

<file path=ppt/theme/theme1.xml><?xml version="1.0" encoding="utf-8"?>
<a:theme xmlns:a="http://schemas.openxmlformats.org/drawingml/2006/main" name="ppt templ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ovingTabText_16x9.potx" id="{7AB124CA-59E0-4E4D-A0DF-7C8849CFA91D}" vid="{C43559BE-BEE8-4213-9160-F8D0574DA9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99CADCB-0627-4DFE-9427-0571582701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templ 2</Template>
  <TotalTime>0</TotalTime>
  <Words>63</Words>
  <Application>Microsoft Office PowerPoint</Application>
  <PresentationFormat>Custom</PresentationFormat>
  <Paragraphs>16</Paragraphs>
  <Slides>1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ppt templ 2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2013-12-16T09:34:38Z</dcterms:created>
  <dcterms:modified xsi:type="dcterms:W3CDTF">2014-01-08T08:39:48Z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TC040144429991</vt:lpwstr>
  </property>
</Properties>
</file>